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7D2AEE-0F59-4174-AC79-1FE5B21AC47A}" type="slidenum">
              <a:rPr lang="en-US" smtClean="0"/>
              <a:t>‹#›</a:t>
            </a:fld>
            <a:endParaRPr lang="en-US" dirty="0"/>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7D2AEE-0F59-4174-AC79-1FE5B21AC47A}"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37D2AEE-0F59-4174-AC79-1FE5B21AC47A}" type="slidenum">
              <a:rPr lang="en-US" smtClean="0"/>
              <a:t>‹#›</a:t>
            </a:fld>
            <a:endParaRPr lang="en-US" dirty="0"/>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29B2CE65-E39F-40D0-80D6-C1E605D47576}" type="datetimeFigureOut">
              <a:rPr lang="en-US" smtClean="0"/>
              <a:t>4/8/2020</a:t>
            </a:fld>
            <a:endParaRPr lang="en-US" dirty="0"/>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dirty="0"/>
          </a:p>
        </p:txBody>
      </p:sp>
      <p:sp>
        <p:nvSpPr>
          <p:cNvPr id="7" name="Slide Number Placeholder 6"/>
          <p:cNvSpPr>
            <a:spLocks noGrp="1"/>
          </p:cNvSpPr>
          <p:nvPr>
            <p:ph type="sldNum" sz="quarter" idx="12"/>
          </p:nvPr>
        </p:nvSpPr>
        <p:spPr>
          <a:xfrm>
            <a:off x="8339328" y="1170432"/>
            <a:ext cx="733864" cy="201168"/>
          </a:xfrm>
        </p:spPr>
        <p:txBody>
          <a:bodyPr/>
          <a:lstStyle/>
          <a:p>
            <a:fld id="{937D2AEE-0F59-4174-AC79-1FE5B21AC47A}"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B2CE65-E39F-40D0-80D6-C1E605D47576}" type="datetimeFigureOut">
              <a:rPr lang="en-US" smtClean="0"/>
              <a:t>4/8/2020</a:t>
            </a:fld>
            <a:endParaRPr lang="en-US" dirty="0"/>
          </a:p>
        </p:txBody>
      </p:sp>
      <p:sp>
        <p:nvSpPr>
          <p:cNvPr id="5" name="Footer Placeholder 4"/>
          <p:cNvSpPr>
            <a:spLocks noGrp="1"/>
          </p:cNvSpPr>
          <p:nvPr>
            <p:ph type="ftr" sz="quarter" idx="11"/>
          </p:nvPr>
        </p:nvSpPr>
        <p:spPr>
          <a:xfrm>
            <a:off x="2640597" y="6377459"/>
            <a:ext cx="3836404" cy="365125"/>
          </a:xfrm>
        </p:spPr>
        <p:txBody>
          <a:bodyPr/>
          <a:lstStyle/>
          <a:p>
            <a:endParaRPr lang="en-US" dirty="0"/>
          </a:p>
        </p:txBody>
      </p:sp>
      <p:sp>
        <p:nvSpPr>
          <p:cNvPr id="6" name="Slide Number Placeholder 5"/>
          <p:cNvSpPr>
            <a:spLocks noGrp="1"/>
          </p:cNvSpPr>
          <p:nvPr>
            <p:ph type="sldNum" sz="quarter" idx="12"/>
          </p:nvPr>
        </p:nvSpPr>
        <p:spPr/>
        <p:txBody>
          <a:bodyPr/>
          <a:lstStyle/>
          <a:p>
            <a:fld id="{937D2AEE-0F59-4174-AC79-1FE5B21AC47A}"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29B2CE65-E39F-40D0-80D6-C1E605D47576}" type="datetimeFigureOut">
              <a:rPr lang="en-US" smtClean="0"/>
              <a:t>4/8/2020</a:t>
            </a:fld>
            <a:endParaRPr lang="en-US" dirty="0"/>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dirty="0"/>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37D2AEE-0F59-4174-AC79-1FE5B21AC47A}"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sp>
        <p:nvSpPr>
          <p:cNvPr id="1026" name="AutoShape 2" descr="Environment Scanning: Environmental Scanning Meaning, Importan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dirty="0"/>
          </a:p>
        </p:txBody>
      </p:sp>
      <p:pic>
        <p:nvPicPr>
          <p:cNvPr id="1027" name="Picture 3" descr="C:\Users\user\Downloads\1.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Baskerville Old Face" pitchFamily="18" charset="0"/>
              </a:rPr>
              <a:t>Environmental scanning</a:t>
            </a:r>
            <a:endParaRPr lang="en-US" dirty="0">
              <a:latin typeface="Baskerville Old Face" pitchFamily="18" charset="0"/>
            </a:endParaRPr>
          </a:p>
        </p:txBody>
      </p:sp>
      <p:sp>
        <p:nvSpPr>
          <p:cNvPr id="3" name="Content Placeholder 2"/>
          <p:cNvSpPr>
            <a:spLocks noGrp="1"/>
          </p:cNvSpPr>
          <p:nvPr>
            <p:ph idx="1"/>
          </p:nvPr>
        </p:nvSpPr>
        <p:spPr/>
        <p:txBody>
          <a:bodyPr>
            <a:noAutofit/>
          </a:bodyPr>
          <a:lstStyle/>
          <a:p>
            <a:r>
              <a:rPr lang="en-US" sz="4000" dirty="0" smtClean="0">
                <a:latin typeface="Berlin Sans FB Demi" pitchFamily="34" charset="0"/>
              </a:rPr>
              <a:t>Careful monitoring of an organization's internal and external environment for detecting early signs of opportunities and threats that may influence its current and future plans. </a:t>
            </a:r>
            <a:endParaRPr lang="en-US" sz="4000" dirty="0">
              <a:latin typeface="Berlin Sans FB Dem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do we need to scan our environment? </a:t>
            </a:r>
            <a:endParaRPr lang="en-US" dirty="0"/>
          </a:p>
        </p:txBody>
      </p:sp>
      <p:sp>
        <p:nvSpPr>
          <p:cNvPr id="3" name="Content Placeholder 2"/>
          <p:cNvSpPr>
            <a:spLocks noGrp="1"/>
          </p:cNvSpPr>
          <p:nvPr>
            <p:ph idx="1"/>
          </p:nvPr>
        </p:nvSpPr>
        <p:spPr>
          <a:xfrm>
            <a:off x="457200" y="1600200"/>
            <a:ext cx="8229600" cy="5105399"/>
          </a:xfrm>
        </p:spPr>
        <p:txBody>
          <a:bodyPr>
            <a:normAutofit/>
          </a:bodyPr>
          <a:lstStyle/>
          <a:p>
            <a:r>
              <a:rPr lang="en-US" dirty="0" smtClean="0">
                <a:latin typeface="Berlin Sans FB Demi" pitchFamily="34" charset="0"/>
              </a:rPr>
              <a:t>In a rapidly changing environment, one rule of thumb applies: If you don't adapt, you don't endure. This is the core idea behind environmental </a:t>
            </a:r>
            <a:r>
              <a:rPr lang="en-US" dirty="0" smtClean="0">
                <a:latin typeface="Berlin Sans FB Demi" pitchFamily="34" charset="0"/>
              </a:rPr>
              <a:t>scanning.</a:t>
            </a:r>
          </a:p>
          <a:p>
            <a:r>
              <a:rPr lang="en-US" dirty="0" smtClean="0">
                <a:latin typeface="Berlin Sans FB Demi" pitchFamily="34" charset="0"/>
              </a:rPr>
              <a:t>The right information, combined with the right adaptations, can determine an organization's future viability. If an entrepreneur is not aware of the environment surrounding his/her business, he/she is sure to </a:t>
            </a:r>
            <a:r>
              <a:rPr lang="en-US" dirty="0" smtClean="0">
                <a:latin typeface="Berlin Sans FB Demi" pitchFamily="34" charset="0"/>
              </a:rPr>
              <a:t>fail.</a:t>
            </a:r>
            <a:endParaRPr lang="en-US" dirty="0">
              <a:latin typeface="Berlin Sans FB Dem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Importance of environment</a:t>
            </a:r>
            <a:endParaRPr lang="en-US" dirty="0"/>
          </a:p>
        </p:txBody>
      </p:sp>
      <p:sp>
        <p:nvSpPr>
          <p:cNvPr id="3" name="Content Placeholder 2"/>
          <p:cNvSpPr>
            <a:spLocks noGrp="1"/>
          </p:cNvSpPr>
          <p:nvPr>
            <p:ph idx="1"/>
          </p:nvPr>
        </p:nvSpPr>
        <p:spPr/>
        <p:txBody>
          <a:bodyPr/>
          <a:lstStyle/>
          <a:p>
            <a:r>
              <a:rPr lang="en-US" dirty="0" smtClean="0">
                <a:latin typeface="Berlin Sans FB Demi" pitchFamily="34" charset="0"/>
              </a:rPr>
              <a:t>Sensitivity to environmental factors is crucial for an </a:t>
            </a:r>
            <a:r>
              <a:rPr lang="en-US" dirty="0" smtClean="0">
                <a:latin typeface="Berlin Sans FB Demi" pitchFamily="34" charset="0"/>
              </a:rPr>
              <a:t>entrepreneur. </a:t>
            </a:r>
            <a:r>
              <a:rPr lang="en-US" dirty="0" smtClean="0">
                <a:latin typeface="Berlin Sans FB Demi" pitchFamily="34" charset="0"/>
              </a:rPr>
              <a:t>For example, Sony is failing to understand the changing trends in mobile phones and therefore losing </a:t>
            </a:r>
            <a:r>
              <a:rPr lang="en-US" dirty="0" smtClean="0">
                <a:latin typeface="Berlin Sans FB Demi" pitchFamily="34" charset="0"/>
              </a:rPr>
              <a:t>it’s </a:t>
            </a:r>
            <a:r>
              <a:rPr lang="en-US" dirty="0" smtClean="0">
                <a:latin typeface="Berlin Sans FB Demi" pitchFamily="34" charset="0"/>
              </a:rPr>
              <a:t>market share.</a:t>
            </a:r>
            <a:endParaRPr lang="en-US" dirty="0">
              <a:latin typeface="Berlin Sans FB Dem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Berlin Sans FB Demi" pitchFamily="34" charset="0"/>
              </a:rPr>
              <a:t>i</a:t>
            </a:r>
            <a:r>
              <a:rPr lang="en-US" dirty="0" smtClean="0">
                <a:latin typeface="Berlin Sans FB Demi" pitchFamily="34" charset="0"/>
              </a:rPr>
              <a:t>) Identification of opportunities to get first mover advantage:</a:t>
            </a:r>
            <a:endParaRPr lang="en-US" dirty="0">
              <a:latin typeface="Berlin Sans FB Demi" pitchFamily="34" charset="0"/>
            </a:endParaRPr>
          </a:p>
        </p:txBody>
      </p:sp>
      <p:sp>
        <p:nvSpPr>
          <p:cNvPr id="3" name="Content Placeholder 2"/>
          <p:cNvSpPr>
            <a:spLocks noGrp="1"/>
          </p:cNvSpPr>
          <p:nvPr>
            <p:ph idx="1"/>
          </p:nvPr>
        </p:nvSpPr>
        <p:spPr/>
        <p:txBody>
          <a:bodyPr/>
          <a:lstStyle/>
          <a:p>
            <a:r>
              <a:rPr lang="en-US" dirty="0" smtClean="0">
                <a:latin typeface="Berlin Sans FB Demi" pitchFamily="34" charset="0"/>
              </a:rPr>
              <a:t>By keeping in touch with the changes in the external environment, an enterprise can identify opportunities and find strategies to </a:t>
            </a:r>
            <a:r>
              <a:rPr lang="en-US" dirty="0" smtClean="0">
                <a:latin typeface="Berlin Sans FB Demi" pitchFamily="34" charset="0"/>
              </a:rPr>
              <a:t>capitalise</a:t>
            </a:r>
            <a:r>
              <a:rPr lang="en-US" dirty="0" smtClean="0">
                <a:latin typeface="Berlin Sans FB Demi" pitchFamily="34" charset="0"/>
              </a:rPr>
              <a:t> on the opportunities at the earliest. For example, Volvo, the Swedish brand, has 74% share in the luxury bus segment as it had entered India earlier. </a:t>
            </a:r>
            <a:endParaRPr lang="en-US" dirty="0">
              <a:latin typeface="Berlin Sans FB Dem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51062"/>
          </a:xfrm>
        </p:spPr>
        <p:txBody>
          <a:bodyPr>
            <a:normAutofit fontScale="90000"/>
          </a:bodyPr>
          <a:lstStyle/>
          <a:p>
            <a:r>
              <a:rPr lang="en-US" dirty="0" smtClean="0">
                <a:latin typeface="Berlin Sans FB Demi" pitchFamily="34" charset="0"/>
              </a:rPr>
              <a:t>ii) Formulation of strategies and policies:</a:t>
            </a:r>
            <a:br>
              <a:rPr lang="en-US" dirty="0" smtClean="0">
                <a:latin typeface="Berlin Sans FB Demi" pitchFamily="34" charset="0"/>
              </a:rPr>
            </a:br>
            <a:endParaRPr lang="en-US" dirty="0"/>
          </a:p>
        </p:txBody>
      </p:sp>
      <p:sp>
        <p:nvSpPr>
          <p:cNvPr id="3" name="Content Placeholder 2"/>
          <p:cNvSpPr>
            <a:spLocks noGrp="1"/>
          </p:cNvSpPr>
          <p:nvPr>
            <p:ph sz="half" idx="1"/>
          </p:nvPr>
        </p:nvSpPr>
        <p:spPr/>
        <p:txBody>
          <a:bodyPr/>
          <a:lstStyle/>
          <a:p>
            <a:endParaRPr lang="en-US" dirty="0" smtClean="0">
              <a:latin typeface="Berlin Sans FB Demi" pitchFamily="34" charset="0"/>
            </a:endParaRPr>
          </a:p>
          <a:p>
            <a:endParaRPr lang="en-US" dirty="0"/>
          </a:p>
        </p:txBody>
      </p:sp>
      <p:sp>
        <p:nvSpPr>
          <p:cNvPr id="4" name="Content Placeholder 3"/>
          <p:cNvSpPr>
            <a:spLocks noGrp="1"/>
          </p:cNvSpPr>
          <p:nvPr>
            <p:ph sz="half" idx="2"/>
          </p:nvPr>
        </p:nvSpPr>
        <p:spPr>
          <a:xfrm>
            <a:off x="304800" y="1773936"/>
            <a:ext cx="8382000" cy="4623816"/>
          </a:xfrm>
        </p:spPr>
        <p:txBody>
          <a:bodyPr>
            <a:normAutofit/>
          </a:bodyPr>
          <a:lstStyle/>
          <a:p>
            <a:r>
              <a:rPr lang="en-US" sz="3600" dirty="0" smtClean="0">
                <a:latin typeface="Berlin Sans FB Demi" pitchFamily="34" charset="0"/>
              </a:rPr>
              <a:t>It helps in identifying threats and opportunities in the market. These can serve as the basis of formulation of strategies to counter threats and </a:t>
            </a:r>
            <a:r>
              <a:rPr lang="en-US" sz="3600" dirty="0" smtClean="0">
                <a:latin typeface="Berlin Sans FB Demi" pitchFamily="34" charset="0"/>
              </a:rPr>
              <a:t>capitalise</a:t>
            </a:r>
            <a:r>
              <a:rPr lang="en-US" sz="3600" dirty="0" smtClean="0">
                <a:latin typeface="Berlin Sans FB Demi" pitchFamily="34" charset="0"/>
              </a:rPr>
              <a:t> on opportunities in the market. </a:t>
            </a:r>
            <a:endParaRPr lang="en-US" sz="3600" dirty="0">
              <a:latin typeface="Berlin Sans FB Demi"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iii) Tapping useful resources: </a:t>
            </a:r>
            <a:endParaRPr lang="en-US" dirty="0"/>
          </a:p>
        </p:txBody>
      </p:sp>
      <p:sp>
        <p:nvSpPr>
          <p:cNvPr id="3" name="Content Placeholder 2"/>
          <p:cNvSpPr>
            <a:spLocks noGrp="1"/>
          </p:cNvSpPr>
          <p:nvPr>
            <p:ph idx="1"/>
          </p:nvPr>
        </p:nvSpPr>
        <p:spPr/>
        <p:txBody>
          <a:bodyPr>
            <a:normAutofit lnSpcReduction="10000"/>
          </a:bodyPr>
          <a:lstStyle/>
          <a:p>
            <a:r>
              <a:rPr lang="en-US" sz="4400" dirty="0" smtClean="0">
                <a:latin typeface="Berlin Sans FB Demi" pitchFamily="34" charset="0"/>
              </a:rPr>
              <a:t>If the company has a thorough knowledge of the external environment, it can tap raw materials, technology and even financial resources from the market at economical prices, at the right time. </a:t>
            </a:r>
            <a:endParaRPr lang="en-US" sz="4400" dirty="0">
              <a:latin typeface="Berlin Sans FB Dem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iv) Better performance: </a:t>
            </a:r>
            <a:endParaRPr lang="en-US" dirty="0"/>
          </a:p>
        </p:txBody>
      </p:sp>
      <p:sp>
        <p:nvSpPr>
          <p:cNvPr id="3" name="Content Placeholder 2"/>
          <p:cNvSpPr>
            <a:spLocks noGrp="1"/>
          </p:cNvSpPr>
          <p:nvPr>
            <p:ph idx="1"/>
          </p:nvPr>
        </p:nvSpPr>
        <p:spPr/>
        <p:txBody>
          <a:bodyPr>
            <a:normAutofit/>
          </a:bodyPr>
          <a:lstStyle/>
          <a:p>
            <a:r>
              <a:rPr lang="en-US" sz="4000" dirty="0" smtClean="0">
                <a:latin typeface="Berlin Sans FB Demi" pitchFamily="34" charset="0"/>
              </a:rPr>
              <a:t>Proper understanding of the various elements of the external environment is necessary to take timely action to deal with threats and avail opportunities for the purpose of improvement in the performance of the firm. </a:t>
            </a:r>
            <a:endParaRPr lang="en-US" sz="4000" dirty="0">
              <a:latin typeface="Berlin Sans FB Demi"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 </a:t>
            </a:r>
            <a:r>
              <a:rPr lang="en-US" dirty="0" smtClean="0"/>
              <a:t>Sensitisation</a:t>
            </a:r>
            <a:r>
              <a:rPr lang="en-US" dirty="0" smtClean="0"/>
              <a:t> of entrepreneurs to cope up with rapid changes:</a:t>
            </a:r>
            <a:endParaRPr lang="en-US" dirty="0"/>
          </a:p>
        </p:txBody>
      </p:sp>
      <p:sp>
        <p:nvSpPr>
          <p:cNvPr id="3" name="Content Placeholder 2"/>
          <p:cNvSpPr>
            <a:spLocks noGrp="1"/>
          </p:cNvSpPr>
          <p:nvPr>
            <p:ph idx="1"/>
          </p:nvPr>
        </p:nvSpPr>
        <p:spPr/>
        <p:txBody>
          <a:bodyPr>
            <a:normAutofit/>
          </a:bodyPr>
          <a:lstStyle/>
          <a:p>
            <a:r>
              <a:rPr lang="en-US" sz="4000" dirty="0" smtClean="0">
                <a:latin typeface="Berlin Sans FB Demi" pitchFamily="34" charset="0"/>
              </a:rPr>
              <a:t>A keen watch on the trends in the environment would help </a:t>
            </a:r>
            <a:r>
              <a:rPr lang="en-US" sz="4000" dirty="0" smtClean="0">
                <a:latin typeface="Berlin Sans FB Demi" pitchFamily="34" charset="0"/>
              </a:rPr>
              <a:t>sensitise</a:t>
            </a:r>
            <a:r>
              <a:rPr lang="en-US" sz="4000" dirty="0" smtClean="0">
                <a:latin typeface="Berlin Sans FB Demi" pitchFamily="34" charset="0"/>
              </a:rPr>
              <a:t> the entrepreneur to changing technology, competition, government policies and changing needs of the customers. For example, trends in clothing. </a:t>
            </a:r>
            <a:endParaRPr lang="en-US" sz="4000" dirty="0">
              <a:latin typeface="Berlin Sans FB Dem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a:t>
            </a:r>
            <a:r>
              <a:rPr lang="en-US" dirty="0" smtClean="0"/>
              <a:t>) Image building: </a:t>
            </a:r>
            <a:endParaRPr lang="en-US" dirty="0"/>
          </a:p>
        </p:txBody>
      </p:sp>
      <p:sp>
        <p:nvSpPr>
          <p:cNvPr id="3" name="Content Placeholder 2"/>
          <p:cNvSpPr>
            <a:spLocks noGrp="1"/>
          </p:cNvSpPr>
          <p:nvPr>
            <p:ph idx="1"/>
          </p:nvPr>
        </p:nvSpPr>
        <p:spPr/>
        <p:txBody>
          <a:bodyPr/>
          <a:lstStyle/>
          <a:p>
            <a:r>
              <a:rPr lang="en-US" dirty="0" smtClean="0">
                <a:latin typeface="Berlin Sans FB Demi" pitchFamily="34" charset="0"/>
              </a:rPr>
              <a:t>If a company is sensitive to the external environment, it will come out with new products and services to meet the requirements of the customers. This would build the image or reputation of the firm in the eyes of the general public. For example, call–radio taxis with additional features like GPS systems, online booking etc</a:t>
            </a:r>
            <a:endParaRPr lang="en-US" dirty="0">
              <a:latin typeface="Berlin Sans FB Dem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pic>
        <p:nvPicPr>
          <p:cNvPr id="5122" name="Picture 2" descr="C:\Users\user\Downloads\3.png"/>
          <p:cNvPicPr>
            <a:picLocks noGrp="1" noChangeAspect="1" noChangeArrowheads="1"/>
          </p:cNvPicPr>
          <p:nvPr>
            <p:ph idx="1"/>
          </p:nvPr>
        </p:nvPicPr>
        <p:blipFill>
          <a:blip r:embed="rId2"/>
          <a:srcRect/>
          <a:stretch>
            <a:fillRect/>
          </a:stretch>
        </p:blipFill>
        <p:spPr bwMode="auto">
          <a:xfrm>
            <a:off x="0" y="0"/>
            <a:ext cx="9144000" cy="6857999"/>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of environment </a:t>
            </a:r>
            <a:endParaRPr lang="en-US" dirty="0"/>
          </a:p>
        </p:txBody>
      </p:sp>
      <p:sp>
        <p:nvSpPr>
          <p:cNvPr id="3" name="Content Placeholder 2"/>
          <p:cNvSpPr>
            <a:spLocks noGrp="1"/>
          </p:cNvSpPr>
          <p:nvPr>
            <p:ph idx="1"/>
          </p:nvPr>
        </p:nvSpPr>
        <p:spPr>
          <a:xfrm>
            <a:off x="381000" y="1600200"/>
            <a:ext cx="8229600" cy="5082809"/>
          </a:xfrm>
        </p:spPr>
        <p:txBody>
          <a:bodyPr>
            <a:normAutofit lnSpcReduction="10000"/>
          </a:bodyPr>
          <a:lstStyle/>
          <a:p>
            <a:r>
              <a:rPr lang="en-US" sz="2800" dirty="0" smtClean="0">
                <a:latin typeface="Berlin Sans FB Demi" pitchFamily="34" charset="0"/>
              </a:rPr>
              <a:t>Environment analysis is the process of monitoring the economic and non-economic environment, to determine the opportunities and threats to </a:t>
            </a:r>
            <a:r>
              <a:rPr lang="en-US" sz="2800" dirty="0" smtClean="0">
                <a:latin typeface="Berlin Sans FB Demi" pitchFamily="34" charset="0"/>
              </a:rPr>
              <a:t>an </a:t>
            </a:r>
            <a:r>
              <a:rPr lang="en-US" sz="2800" dirty="0" smtClean="0">
                <a:latin typeface="Berlin Sans FB Demi" pitchFamily="34" charset="0"/>
              </a:rPr>
              <a:t>organisation</a:t>
            </a:r>
            <a:r>
              <a:rPr lang="en-US" sz="2800" dirty="0" smtClean="0">
                <a:latin typeface="Berlin Sans FB Demi" pitchFamily="34" charset="0"/>
              </a:rPr>
              <a:t>.</a:t>
            </a:r>
          </a:p>
          <a:p>
            <a:r>
              <a:rPr lang="en-US" sz="2800" dirty="0" smtClean="0">
                <a:latin typeface="Berlin Sans FB Demi" pitchFamily="34" charset="0"/>
              </a:rPr>
              <a:t>a) verbal information from customers, wholesalers, retailers, distributors, consultants, etc</a:t>
            </a:r>
            <a:r>
              <a:rPr lang="en-US" sz="2800" dirty="0" smtClean="0">
                <a:latin typeface="Berlin Sans FB Demi" pitchFamily="34" charset="0"/>
              </a:rPr>
              <a:t>.</a:t>
            </a:r>
          </a:p>
          <a:p>
            <a:r>
              <a:rPr lang="en-US" sz="2800" dirty="0" smtClean="0">
                <a:latin typeface="Berlin Sans FB Demi" pitchFamily="34" charset="0"/>
              </a:rPr>
              <a:t> </a:t>
            </a:r>
            <a:r>
              <a:rPr lang="en-US" sz="2800" dirty="0" smtClean="0">
                <a:latin typeface="Berlin Sans FB Demi" pitchFamily="34" charset="0"/>
              </a:rPr>
              <a:t>b) records of companies </a:t>
            </a:r>
            <a:r>
              <a:rPr lang="en-US" sz="2800" dirty="0" smtClean="0">
                <a:latin typeface="Berlin Sans FB Demi" pitchFamily="34" charset="0"/>
              </a:rPr>
              <a:t>.</a:t>
            </a:r>
          </a:p>
          <a:p>
            <a:r>
              <a:rPr lang="en-US" sz="2800" dirty="0" smtClean="0">
                <a:latin typeface="Berlin Sans FB Demi" pitchFamily="34" charset="0"/>
              </a:rPr>
              <a:t>c</a:t>
            </a:r>
            <a:r>
              <a:rPr lang="en-US" sz="2800" dirty="0" smtClean="0">
                <a:latin typeface="Berlin Sans FB Demi" pitchFamily="34" charset="0"/>
              </a:rPr>
              <a:t>) government </a:t>
            </a:r>
            <a:r>
              <a:rPr lang="en-US" sz="2800" dirty="0" smtClean="0">
                <a:latin typeface="Berlin Sans FB Demi" pitchFamily="34" charset="0"/>
              </a:rPr>
              <a:t>publications.</a:t>
            </a:r>
          </a:p>
          <a:p>
            <a:r>
              <a:rPr lang="en-US" sz="2800" dirty="0" smtClean="0">
                <a:latin typeface="Berlin Sans FB Demi" pitchFamily="34" charset="0"/>
              </a:rPr>
              <a:t>d</a:t>
            </a:r>
            <a:r>
              <a:rPr lang="en-US" sz="2800" dirty="0" smtClean="0">
                <a:latin typeface="Berlin Sans FB Demi" pitchFamily="34" charset="0"/>
              </a:rPr>
              <a:t>) publications by various financial </a:t>
            </a:r>
            <a:r>
              <a:rPr lang="en-US" sz="2800" dirty="0" smtClean="0">
                <a:latin typeface="Berlin Sans FB Demi" pitchFamily="34" charset="0"/>
              </a:rPr>
              <a:t>institutions. </a:t>
            </a:r>
            <a:r>
              <a:rPr lang="en-US" sz="2800" dirty="0" smtClean="0">
                <a:latin typeface="Berlin Sans FB Demi" pitchFamily="34" charset="0"/>
              </a:rPr>
              <a:t>e) formal studies conducted by strategic </a:t>
            </a:r>
            <a:r>
              <a:rPr lang="en-US" sz="2800" dirty="0" smtClean="0">
                <a:latin typeface="Berlin Sans FB Demi" pitchFamily="34" charset="0"/>
              </a:rPr>
              <a:t>    planners. </a:t>
            </a:r>
            <a:endParaRPr lang="en-US" sz="2800" dirty="0">
              <a:latin typeface="Berlin Sans FB Dem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 scanning</a:t>
            </a:r>
            <a:endParaRPr lang="en-US" dirty="0"/>
          </a:p>
        </p:txBody>
      </p:sp>
      <p:pic>
        <p:nvPicPr>
          <p:cNvPr id="6146" name="Picture 2" descr="C:\Users\user\Downloads\5.png"/>
          <p:cNvPicPr>
            <a:picLocks noGrp="1" noChangeAspect="1" noChangeArrowheads="1"/>
          </p:cNvPicPr>
          <p:nvPr>
            <p:ph idx="1"/>
          </p:nvPr>
        </p:nvPicPr>
        <p:blipFill>
          <a:blip r:embed="rId2"/>
          <a:srcRect/>
          <a:stretch>
            <a:fillRect/>
          </a:stretch>
        </p:blipFill>
        <p:spPr bwMode="auto">
          <a:xfrm>
            <a:off x="0" y="2438400"/>
            <a:ext cx="9144000" cy="284860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Environmental factors </a:t>
            </a:r>
            <a:endParaRPr lang="en-US" dirty="0"/>
          </a:p>
        </p:txBody>
      </p:sp>
      <p:sp>
        <p:nvSpPr>
          <p:cNvPr id="3" name="Content Placeholder 2"/>
          <p:cNvSpPr>
            <a:spLocks noGrp="1"/>
          </p:cNvSpPr>
          <p:nvPr>
            <p:ph idx="1"/>
          </p:nvPr>
        </p:nvSpPr>
        <p:spPr/>
        <p:txBody>
          <a:bodyPr/>
          <a:lstStyle/>
          <a:p>
            <a:r>
              <a:rPr lang="en-US" dirty="0" smtClean="0">
                <a:latin typeface="Berlin Sans FB Demi" pitchFamily="34" charset="0"/>
              </a:rPr>
              <a:t>Entrepreneurship </a:t>
            </a:r>
            <a:r>
              <a:rPr lang="en-US" dirty="0" smtClean="0">
                <a:latin typeface="Berlin Sans FB Demi" pitchFamily="34" charset="0"/>
              </a:rPr>
              <a:t>environment refers to the various forces within which various small, medium and large enterprises operate. These factors exert influence upon each other and do not operate in isolation. Business environment consists of two levels, i.e., micro environment and macro environment. </a:t>
            </a:r>
            <a:endParaRPr lang="en-US" dirty="0">
              <a:latin typeface="Berlin Sans FB Demi"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170" name="Picture 2" descr="C:\Users\user\Downloads\6.jpg"/>
          <p:cNvPicPr>
            <a:picLocks noGrp="1" noChangeAspect="1" noChangeArrowheads="1"/>
          </p:cNvPicPr>
          <p:nvPr>
            <p:ph idx="1"/>
          </p:nvPr>
        </p:nvPicPr>
        <p:blipFill>
          <a:blip r:embed="rId2"/>
          <a:srcRect/>
          <a:stretch>
            <a:fillRect/>
          </a:stretch>
        </p:blipFill>
        <p:spPr bwMode="auto">
          <a:xfrm>
            <a:off x="0" y="0"/>
            <a:ext cx="9143999" cy="6857999"/>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PESTEL Model </a:t>
            </a:r>
            <a:endParaRPr lang="en-US" dirty="0"/>
          </a:p>
        </p:txBody>
      </p:sp>
      <p:sp>
        <p:nvSpPr>
          <p:cNvPr id="3" name="Content Placeholder 2"/>
          <p:cNvSpPr>
            <a:spLocks noGrp="1"/>
          </p:cNvSpPr>
          <p:nvPr>
            <p:ph idx="1"/>
          </p:nvPr>
        </p:nvSpPr>
        <p:spPr/>
        <p:txBody>
          <a:bodyPr>
            <a:normAutofit/>
          </a:bodyPr>
          <a:lstStyle/>
          <a:p>
            <a:r>
              <a:rPr lang="en-US" dirty="0" smtClean="0">
                <a:latin typeface="Berlin Sans FB Demi" pitchFamily="34" charset="0"/>
              </a:rPr>
              <a:t>Political: The political environment includes taxation policy, government stability and foreign trade regulations</a:t>
            </a:r>
            <a:r>
              <a:rPr lang="en-US" dirty="0" smtClean="0">
                <a:latin typeface="Berlin Sans FB Demi" pitchFamily="34" charset="0"/>
              </a:rPr>
              <a:t>.</a:t>
            </a:r>
          </a:p>
          <a:p>
            <a:r>
              <a:rPr lang="en-US" dirty="0" smtClean="0">
                <a:latin typeface="Berlin Sans FB Demi" pitchFamily="34" charset="0"/>
              </a:rPr>
              <a:t> </a:t>
            </a:r>
            <a:r>
              <a:rPr lang="en-US" dirty="0" smtClean="0">
                <a:latin typeface="Berlin Sans FB Demi" pitchFamily="34" charset="0"/>
              </a:rPr>
              <a:t>Economic: The economic environment includes interest rates, inflation, business cycles, unemployment, disposable, income, energy, availability and cost. </a:t>
            </a:r>
            <a:endParaRPr lang="en-US" dirty="0">
              <a:latin typeface="Berlin Sans FB Demi"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latin typeface="Berlin Sans FB Demi" pitchFamily="34" charset="0"/>
              </a:rPr>
              <a:t>Social: The social/cultural environment includes population demographics, social mobility, income distribution, lifestyle changes, attitudes to work and leisure, levels of education and consumerism</a:t>
            </a:r>
            <a:r>
              <a:rPr lang="en-US" dirty="0" smtClean="0">
                <a:latin typeface="Berlin Sans FB Demi" pitchFamily="34" charset="0"/>
              </a:rPr>
              <a:t>.</a:t>
            </a:r>
          </a:p>
          <a:p>
            <a:r>
              <a:rPr lang="en-US" dirty="0" smtClean="0">
                <a:latin typeface="Berlin Sans FB Demi" pitchFamily="34" charset="0"/>
              </a:rPr>
              <a:t> </a:t>
            </a:r>
            <a:r>
              <a:rPr lang="en-US" dirty="0" smtClean="0">
                <a:latin typeface="Berlin Sans FB Demi" pitchFamily="34" charset="0"/>
              </a:rPr>
              <a:t>Technological: It is influenced by government spending on research, new discoveries and development, government and industry focus of technological effort, speed of technological transfer and rates of obsolescence. </a:t>
            </a:r>
            <a:endParaRPr lang="en-US" dirty="0">
              <a:latin typeface="Berlin Sans FB Dem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latin typeface="Berlin Sans FB Demi" pitchFamily="34" charset="0"/>
              </a:rPr>
              <a:t>Ecological: It considers the ways in which the </a:t>
            </a:r>
            <a:r>
              <a:rPr lang="en-US" dirty="0" smtClean="0">
                <a:latin typeface="Berlin Sans FB Demi" pitchFamily="34" charset="0"/>
              </a:rPr>
              <a:t>organisation</a:t>
            </a:r>
            <a:r>
              <a:rPr lang="en-US" dirty="0" smtClean="0">
                <a:latin typeface="Berlin Sans FB Demi" pitchFamily="34" charset="0"/>
              </a:rPr>
              <a:t> can produce its goods or services with minimum environmental damage</a:t>
            </a:r>
            <a:r>
              <a:rPr lang="en-US" dirty="0" smtClean="0">
                <a:latin typeface="Berlin Sans FB Demi" pitchFamily="34" charset="0"/>
              </a:rPr>
              <a:t>.</a:t>
            </a:r>
          </a:p>
          <a:p>
            <a:r>
              <a:rPr lang="en-US" dirty="0" smtClean="0">
                <a:latin typeface="Berlin Sans FB Demi" pitchFamily="34" charset="0"/>
              </a:rPr>
              <a:t> </a:t>
            </a:r>
            <a:r>
              <a:rPr lang="en-US" dirty="0" smtClean="0">
                <a:latin typeface="Berlin Sans FB Demi" pitchFamily="34" charset="0"/>
              </a:rPr>
              <a:t>Legal: It covers areas such as taxation, employment, law, monopoly, legislation and environmental protection laws.</a:t>
            </a:r>
            <a:endParaRPr lang="en-US" dirty="0">
              <a:latin typeface="Berlin Sans FB Demi"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63</TotalTime>
  <Words>712</Words>
  <Application>Microsoft Office PowerPoint</Application>
  <PresentationFormat>On-screen Show (4:3)</PresentationFormat>
  <Paragraphs>35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Module</vt:lpstr>
      <vt:lpstr>Slide 1</vt:lpstr>
      <vt:lpstr>Environmental scanning</vt:lpstr>
      <vt:lpstr>Why do we need to scan our environment? </vt:lpstr>
      <vt:lpstr>Importance of environment</vt:lpstr>
      <vt:lpstr>i) Identification of opportunities to get first mover advantage:</vt:lpstr>
      <vt:lpstr>ii) Formulation of strategies and policies: </vt:lpstr>
      <vt:lpstr>iii) Tapping useful resources: </vt:lpstr>
      <vt:lpstr>iv) Better performance: </vt:lpstr>
      <vt:lpstr>v) Sensitisation of entrepreneurs to cope up with rapid changes:</vt:lpstr>
      <vt:lpstr>i) Image building: </vt:lpstr>
      <vt:lpstr>Slide 11</vt:lpstr>
      <vt:lpstr>Analysis of environment </vt:lpstr>
      <vt:lpstr>Environment scanning</vt:lpstr>
      <vt:lpstr>Environmental factors </vt:lpstr>
      <vt:lpstr>Slide 15</vt:lpstr>
      <vt:lpstr>The PESTEL Model </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7</cp:revision>
  <dcterms:created xsi:type="dcterms:W3CDTF">2020-04-08T07:05:12Z</dcterms:created>
  <dcterms:modified xsi:type="dcterms:W3CDTF">2020-04-08T08:08:28Z</dcterms:modified>
</cp:coreProperties>
</file>